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15D17-A544-41AE-809B-B8088A9460EB}" v="9" dt="2024-04-05T14:54:02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51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BF2C-7508-93C7-ED1B-C31E1456D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7F7D6-9B79-2AF4-A402-28107938C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FFCFC-03CB-4D02-F0B8-748CEF5F9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F458B-8579-23EF-D4E4-564C7821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48CF-04D8-237C-C312-5D3F2B14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66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2D98-3D3C-BC2F-0096-5BE3B34E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CB529-E01A-2931-CE42-AB547526C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8D0F-4D90-B0DD-FD6F-6A7ADB4C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980F-C755-23AC-EE3C-4F7D6354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AF4A-80AF-1E57-EF4A-33EF10C9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79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DEE4C-5FC7-DDBA-89F6-84280F505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80996-96D0-C6D4-AF5C-8F4648B47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DDC9-662F-650B-23F8-3DBC0ED2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8D5F-C47A-2549-0429-8E3B6CBE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E686F-F334-C45C-F5AC-5715A411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3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46AB-D98F-78F8-3F7C-3F196494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93620-2167-F35F-B36C-95D30559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6967F-6DFF-CA6E-383C-1FFF52B8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68B13-1511-BBA6-E185-E5055B35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3ED1-FD23-97FF-44EC-4179A1E3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441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55F4-844C-86A0-8A65-220F3CA9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FB52D-A7A5-FD53-C858-19E1540A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4349-9911-77CD-C4BA-7ABD310D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E8B7-8AED-D15B-65CB-42923397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962C0-DFAC-0C71-7A11-65B781A7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34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6AE47-1F48-A420-2155-0C312081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3169-6FFE-A36E-CE01-9F4B07C30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98B4B-AE9F-E864-703F-ECE71CBBF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1719E-05C6-FD4F-3415-01B978FA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2E89-47A4-525D-EA7C-62EAB5E2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8F3BC-BD0D-3635-7E82-0E376BDC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039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C6BF-D403-524D-3DA7-5853EAAB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D78FF-313B-D384-7987-802FC84C8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45379-1E87-DC3C-EAB3-E9549EF8B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DC49C-DFDD-252E-1D29-96F7F7CAF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18657-66B1-9AFF-742C-881FB61A3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BAC95-ECC7-24CD-AF54-D359689E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51228-835F-22BB-A1E2-015DEE1C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C70A7E-6FC9-D510-D304-2901D90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989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C07F-5B31-FB56-3575-FE1320A7E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B414E-2C17-A980-D322-40A48598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B5E5A-232D-CAFA-E1D9-555DFD6C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4C6EB-BF94-AA58-D23B-DB53B1EB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438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0F112-1566-4413-E587-B0C76288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F8FE5-071C-2F2F-B1D4-F421C546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0F0BC-3DFB-6DF8-F842-72AE72F2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699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62BC-5E5F-9E9D-FA74-FC638ECB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CA8B-AEBB-F46E-58E1-98BF446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75B76-1CA9-24E9-69AA-E5B41DB86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C34AB-2A3A-3B64-31EF-3BC6EAB7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0D387-4FDA-A54E-A614-FC5E8273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72164-D0A7-7C7E-11B4-84CC5E04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148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7E29-D415-E41D-7002-E4640679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245F0-9B6D-C0C4-7701-7562CC44F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1CA5C-C3D8-CB10-D695-A9D7B6C34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FF8F9-2892-F58F-EF41-96355426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00844-7D81-AFCB-1776-6F6B9F88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9D962-5B34-636D-1D20-61C5BFE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340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A1F6B-31A3-B470-61FB-AF24112E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382C4-7582-C85D-467A-535E0BC0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EE21-DD6A-0B66-2400-82F58F694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DCF89-D9F6-4F2C-8122-667875C38B51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F03D-0647-F384-5E55-BEF2DCAE7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3F664-1671-E0BB-FBE7-74BC9028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DC4A2-AC73-466C-B523-F3768A0270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768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f2025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f2025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df2025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f2025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df2025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text and a crown&#10;&#10;Description automatically generated">
            <a:extLst>
              <a:ext uri="{FF2B5EF4-FFF2-40B4-BE49-F238E27FC236}">
                <a16:creationId xmlns:a16="http://schemas.microsoft.com/office/drawing/2014/main" id="{51D4AC7F-4AF0-3F88-D0F3-71760E0A7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74" y="941614"/>
            <a:ext cx="51435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3DC74E-B3C1-BED9-EBDD-BA88AA67A6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925" y="2604107"/>
            <a:ext cx="5103495" cy="1273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IDF World Diabetes </a:t>
            </a:r>
            <a:b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4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Congress 2025</a:t>
            </a:r>
            <a:endParaRPr lang="en-US" sz="4000" b="1" dirty="0">
              <a:solidFill>
                <a:srgbClr val="093F8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 descr="A logo of a bird and a bird&#10;&#10;Description automatically generated with medium confidence">
            <a:extLst>
              <a:ext uri="{FF2B5EF4-FFF2-40B4-BE49-F238E27FC236}">
                <a16:creationId xmlns:a16="http://schemas.microsoft.com/office/drawing/2014/main" id="{73B71F67-CB9A-C3A4-9A7F-92958C19C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0295" t="30923" r="10259" b="34461"/>
          <a:stretch/>
        </p:blipFill>
        <p:spPr>
          <a:xfrm>
            <a:off x="574398" y="3850781"/>
            <a:ext cx="3622050" cy="11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4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2603D0-B581-18A9-8F57-91907796D789}"/>
              </a:ext>
            </a:extLst>
          </p:cNvPr>
          <p:cNvSpPr txBox="1"/>
          <p:nvPr/>
        </p:nvSpPr>
        <p:spPr>
          <a:xfrm>
            <a:off x="631343" y="2019343"/>
            <a:ext cx="6245251" cy="2582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4-day congress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 programme streams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 parallel sessions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130 hours of scientific sessions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250 leading international speakers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1000 e-posters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8000m</a:t>
            </a:r>
            <a:r>
              <a:rPr lang="en-GB" sz="2000" baseline="30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exhibition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DE434-4F2F-550E-D97A-351078639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370983"/>
            <a:ext cx="12192000" cy="487017"/>
          </a:xfrm>
          <a:prstGeom prst="rect">
            <a:avLst/>
          </a:prstGeom>
          <a:solidFill>
            <a:srgbClr val="DAE0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B68E2F-4F83-D634-01BD-D4E300A5F3F0}"/>
              </a:ext>
            </a:extLst>
          </p:cNvPr>
          <p:cNvSpPr txBox="1"/>
          <p:nvPr/>
        </p:nvSpPr>
        <p:spPr>
          <a:xfrm>
            <a:off x="844919" y="6431404"/>
            <a:ext cx="5595638" cy="3231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93F8A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93F8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93F8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 panose="02070309020205020404" pitchFamily="49" charset="0"/>
              <a:buNone/>
            </a:pPr>
            <a:r>
              <a: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www.idf2025.org</a:t>
            </a:r>
            <a:endParaRPr lang="fr-BE" sz="1200" u="sng" dirty="0">
              <a:solidFill>
                <a:srgbClr val="19173A"/>
              </a:solidFill>
              <a:latin typeface="Lucida Sans" panose="020B06020305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61D21-AFDD-6B80-9506-F6454654A2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9603" r="19603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827B89-9266-6D65-03E0-D592046091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Shape the future of </a:t>
            </a:r>
            <a:r>
              <a:rPr lang="fr-BE" sz="2000" b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diabetes</a:t>
            </a:r>
            <a:endParaRPr lang="fr-BE" sz="2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8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77CD2E-3AB1-F032-F27C-DDD233CABF7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70983"/>
            <a:ext cx="12192000" cy="487017"/>
            <a:chOff x="0" y="6385418"/>
            <a:chExt cx="12192000" cy="4870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9EF7FF-A8DD-D688-47D2-394759ACC2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85418"/>
              <a:ext cx="12192000" cy="487017"/>
            </a:xfrm>
            <a:prstGeom prst="rect">
              <a:avLst/>
            </a:prstGeom>
            <a:solidFill>
              <a:srgbClr val="DAE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3626867-AE9B-FC61-A4E2-7CEBFC5253B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9" y="6445839"/>
              <a:ext cx="5595638" cy="323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093F8A"/>
                </a:buClr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urier New" panose="02070309020205020404" pitchFamily="49" charset="0"/>
                <a:buNone/>
              </a:pPr>
              <a:r>
                <a:rPr lang="fr-BE" sz="1200" u="sng" dirty="0">
                  <a:solidFill>
                    <a:srgbClr val="19173A"/>
                  </a:solidFill>
                  <a:latin typeface="Lucida Sans" panose="020B0602030504020204" pitchFamily="34" charset="0"/>
                  <a:ea typeface="Ebrima" panose="02000000000000000000" pitchFamily="2" charset="0"/>
                  <a:cs typeface="Ebrima" panose="02000000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www.idf2025.org</a:t>
              </a:r>
              <a:endPara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EC4151-B673-59B2-4253-7570ADFEED0A}"/>
              </a:ext>
            </a:extLst>
          </p:cNvPr>
          <p:cNvSpPr txBox="1"/>
          <p:nvPr/>
        </p:nvSpPr>
        <p:spPr>
          <a:xfrm>
            <a:off x="6096000" y="1334478"/>
            <a:ext cx="5844630" cy="40186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Basic and Translational Science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Classification and Differential </a:t>
            </a:r>
            <a:b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Management of Diabetes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Technology and Artificial Intelligence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Diabetes Complications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Type 1 Diabetes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Public Health and Policy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Education and Integrated Care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Epidemiology and Prevention of Diabetes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Women and Diabetes 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Living with Diabetes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6450FD-E1F0-2655-4C31-8E26ED63E0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20820" t="31591" r="37713" b="100"/>
          <a:stretch/>
        </p:blipFill>
        <p:spPr>
          <a:xfrm>
            <a:off x="741699" y="1080309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3FF2995-4B83-BF7C-D892-84A857E868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15499" y="3597949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10 programme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streams</a:t>
            </a:r>
            <a:endParaRPr lang="fr-BE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4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6AA52A-9368-3FC4-D3BE-C357026B80A3}"/>
              </a:ext>
            </a:extLst>
          </p:cNvPr>
          <p:cNvSpPr txBox="1"/>
          <p:nvPr/>
        </p:nvSpPr>
        <p:spPr>
          <a:xfrm>
            <a:off x="631343" y="1664887"/>
            <a:ext cx="6383272" cy="32912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Individual and group rates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Discounted rates for HCPs in LICs and LMICs, students and IDF individual members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to all sessions live and VOD for 30 days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to e-poster gallery and  international exhibition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 expected 25 CME credits for onsite attendance</a:t>
            </a:r>
          </a:p>
          <a:p>
            <a:pPr marL="342900" indent="-342900">
              <a:lnSpc>
                <a:spcPts val="2800"/>
              </a:lnSpc>
              <a:buClr>
                <a:srgbClr val="5C88C6"/>
              </a:buClr>
              <a:buSzPct val="100000"/>
              <a:buFont typeface="Uniform 5" panose="02000000000000000000" pitchFamily="2" charset="0"/>
              <a:buChar char="O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Early rate available until 31 October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F80EB-A79B-AEC3-10F2-D0C3C138C0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1238" t="132" r="28064" b="-132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AB4F5D-588F-6658-8736-5B97ABFDBF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Register at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attractive rates</a:t>
            </a:r>
            <a:endParaRPr lang="fr-BE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F8CD-E38E-C043-64BF-A34DBAB129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70983"/>
            <a:ext cx="12192000" cy="487017"/>
            <a:chOff x="0" y="6385418"/>
            <a:chExt cx="12192000" cy="4870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178F40-A993-10AB-BBAC-EEE25CE9A2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85418"/>
              <a:ext cx="12192000" cy="487017"/>
            </a:xfrm>
            <a:prstGeom prst="rect">
              <a:avLst/>
            </a:prstGeom>
            <a:solidFill>
              <a:srgbClr val="DAE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4525F11-6D34-FD30-EBCC-54F04B9CB0E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9" y="6445839"/>
              <a:ext cx="5595638" cy="323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093F8A"/>
                </a:buClr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urier New" panose="02070309020205020404" pitchFamily="49" charset="0"/>
                <a:buNone/>
              </a:pPr>
              <a:r>
                <a:rPr lang="fr-BE" sz="1200" u="sng" dirty="0">
                  <a:solidFill>
                    <a:srgbClr val="19173A"/>
                  </a:solidFill>
                  <a:latin typeface="Lucida Sans" panose="020B0602030504020204" pitchFamily="34" charset="0"/>
                  <a:ea typeface="Ebrima" panose="02000000000000000000" pitchFamily="2" charset="0"/>
                  <a:cs typeface="Ebrima" panose="02000000000000000000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www.idf2025.org</a:t>
              </a:r>
              <a:endPara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10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E75F29-6DB8-7D19-4BEB-2D3F671D07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70983"/>
            <a:ext cx="12192000" cy="487017"/>
            <a:chOff x="0" y="6385418"/>
            <a:chExt cx="12192000" cy="4870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180A90-F76C-3D47-B3C7-B649448885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385418"/>
              <a:ext cx="12192000" cy="487017"/>
            </a:xfrm>
            <a:prstGeom prst="rect">
              <a:avLst/>
            </a:prstGeom>
            <a:solidFill>
              <a:srgbClr val="DAE0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79B6597-DAA9-2574-8421-8716B326E9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9" y="6445839"/>
              <a:ext cx="5595638" cy="323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093F8A"/>
                </a:buClr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093F8A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106EE0"/>
                </a:buClr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Lucida Sans" panose="020B0602030504020204" pitchFamily="34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urier New" panose="02070309020205020404" pitchFamily="49" charset="0"/>
                <a:buNone/>
              </a:pPr>
              <a:r>
                <a:rPr lang="fr-BE" sz="1200" u="sng" dirty="0">
                  <a:solidFill>
                    <a:srgbClr val="19173A"/>
                  </a:solidFill>
                  <a:latin typeface="Lucida Sans" panose="020B0602030504020204" pitchFamily="34" charset="0"/>
                  <a:ea typeface="Ebrima" panose="02000000000000000000" pitchFamily="2" charset="0"/>
                  <a:cs typeface="Ebrima" panose="02000000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www.idf2025.org</a:t>
              </a:r>
              <a:endParaRPr lang="fr-BE" sz="1200" u="sng" dirty="0">
                <a:solidFill>
                  <a:srgbClr val="19173A"/>
                </a:solidFill>
                <a:latin typeface="Lucida Sans" panose="020B0602030504020204" pitchFamily="34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CB45F4C-E5A1-AE20-9DC9-A75DEBB4A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370" t="293" r="8932" b="-293"/>
          <a:stretch/>
        </p:blipFill>
        <p:spPr>
          <a:xfrm>
            <a:off x="741699" y="1080309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06C81E-B71B-FD12-831F-D4506178E698}"/>
              </a:ext>
            </a:extLst>
          </p:cNvPr>
          <p:cNvSpPr txBox="1"/>
          <p:nvPr/>
        </p:nvSpPr>
        <p:spPr>
          <a:xfrm>
            <a:off x="6096000" y="2950305"/>
            <a:ext cx="5844630" cy="7869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800"/>
              </a:lnSpc>
              <a:buClr>
                <a:srgbClr val="5C88C6"/>
              </a:buClr>
              <a:buSzPct val="100000"/>
            </a:pP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Online abstract submission opens on </a:t>
            </a:r>
            <a:b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2000" dirty="0">
                <a:solidFill>
                  <a:srgbClr val="19173A"/>
                </a:solidFill>
                <a:latin typeface="Lucida Sans" panose="020B060203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 July and closes on 15 September 2024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FA6A48-C3FF-E1EA-4BCE-65C5E84940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15499" y="3597949"/>
            <a:ext cx="2373800" cy="2373800"/>
          </a:xfrm>
          <a:prstGeom prst="ellipse">
            <a:avLst/>
          </a:prstGeom>
          <a:solidFill>
            <a:srgbClr val="0A3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Submit </a:t>
            </a:r>
            <a:b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 abstract</a:t>
            </a:r>
          </a:p>
        </p:txBody>
      </p:sp>
    </p:spTree>
    <p:extLst>
      <p:ext uri="{BB962C8B-B14F-4D97-AF65-F5344CB8AC3E}">
        <p14:creationId xmlns:p14="http://schemas.microsoft.com/office/powerpoint/2010/main" val="351660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8E9FE-8A1D-C6DB-63C0-E0EBE4DB5DD6}"/>
              </a:ext>
            </a:extLst>
          </p:cNvPr>
          <p:cNvSpPr txBox="1">
            <a:spLocks/>
          </p:cNvSpPr>
          <p:nvPr/>
        </p:nvSpPr>
        <p:spPr>
          <a:xfrm>
            <a:off x="717247" y="2542668"/>
            <a:ext cx="5343525" cy="4994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93F8A"/>
                </a:solidFill>
              </a:rPr>
              <a:t>Learn.Discover.Connect</a:t>
            </a:r>
            <a:endParaRPr lang="en-US" sz="4000" b="1" dirty="0">
              <a:solidFill>
                <a:srgbClr val="093F8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F348D9-1AE3-C9DB-7500-7339B24FEFB5}"/>
              </a:ext>
            </a:extLst>
          </p:cNvPr>
          <p:cNvSpPr txBox="1">
            <a:spLocks/>
          </p:cNvSpPr>
          <p:nvPr/>
        </p:nvSpPr>
        <p:spPr>
          <a:xfrm>
            <a:off x="2059400" y="3620934"/>
            <a:ext cx="2445322" cy="40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congress@idf.org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22EC2-7549-3FBB-1928-5153549467DC}"/>
              </a:ext>
            </a:extLst>
          </p:cNvPr>
          <p:cNvSpPr txBox="1"/>
          <p:nvPr/>
        </p:nvSpPr>
        <p:spPr>
          <a:xfrm>
            <a:off x="2059400" y="4050683"/>
            <a:ext cx="1459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#IDF2025</a:t>
            </a:r>
            <a:endParaRPr lang="LID4096" sz="2000" b="1" dirty="0">
              <a:solidFill>
                <a:srgbClr val="B6465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F9379-B109-ADE0-5441-69F6007DF92B}"/>
              </a:ext>
            </a:extLst>
          </p:cNvPr>
          <p:cNvSpPr txBox="1"/>
          <p:nvPr/>
        </p:nvSpPr>
        <p:spPr>
          <a:xfrm>
            <a:off x="2059400" y="3191186"/>
            <a:ext cx="1648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idf2025.org</a:t>
            </a:r>
            <a:endParaRPr lang="LID4096" sz="2000" b="1" dirty="0">
              <a:solidFill>
                <a:srgbClr val="B6465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74E46-A0EA-61FE-DEB6-D4097E90AB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7313" t="8668" r="27735" b="824"/>
          <a:stretch/>
        </p:blipFill>
        <p:spPr>
          <a:xfrm>
            <a:off x="7330617" y="1047028"/>
            <a:ext cx="4122689" cy="4526941"/>
          </a:xfrm>
          <a:prstGeom prst="roundRect">
            <a:avLst>
              <a:gd name="adj" fmla="val 12856"/>
            </a:avLst>
          </a:prstGeom>
          <a:ln>
            <a:noFill/>
          </a:ln>
          <a:effectLst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4FCE76-8CD6-A48E-BB71-E7316ED079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3605" y="3580685"/>
            <a:ext cx="2373800" cy="2373800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BE" b="1" dirty="0">
              <a:latin typeface="Uniform 3" panose="02000000000000000000" pitchFamily="2" charset="0"/>
            </a:endParaRPr>
          </a:p>
        </p:txBody>
      </p:sp>
      <p:pic>
        <p:nvPicPr>
          <p:cNvPr id="9" name="Picture 8" descr="A logo with text and a crown&#10;&#10;Description automatically generated">
            <a:extLst>
              <a:ext uri="{FF2B5EF4-FFF2-40B4-BE49-F238E27FC236}">
                <a16:creationId xmlns:a16="http://schemas.microsoft.com/office/drawing/2014/main" id="{689D67B8-2F60-2791-BD9C-B6CF273043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18621" t="18550" r="17841" b="12982"/>
          <a:stretch/>
        </p:blipFill>
        <p:spPr>
          <a:xfrm>
            <a:off x="6997648" y="3885166"/>
            <a:ext cx="1605439" cy="1730023"/>
          </a:xfrm>
          <a:prstGeom prst="rect">
            <a:avLst/>
          </a:prstGeom>
        </p:spPr>
      </p:pic>
      <p:pic>
        <p:nvPicPr>
          <p:cNvPr id="10" name="Picture 9" descr="A qr code with a red background&#10;&#10;Description automatically generated">
            <a:extLst>
              <a:ext uri="{FF2B5EF4-FFF2-40B4-BE49-F238E27FC236}">
                <a16:creationId xmlns:a16="http://schemas.microsoft.com/office/drawing/2014/main" id="{52BA37A1-2052-303B-18C2-F85F89891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47" y="3121427"/>
            <a:ext cx="1388908" cy="13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</TotalTime>
  <Words>180</Words>
  <Application>Microsoft Office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Ebrima</vt:lpstr>
      <vt:lpstr>Lucida Sans</vt:lpstr>
      <vt:lpstr>Uniform 3</vt:lpstr>
      <vt:lpstr>Uniform 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Manon Pichard</dc:creator>
  <cp:lastModifiedBy>Manon Pichard</cp:lastModifiedBy>
  <cp:revision>2</cp:revision>
  <dcterms:created xsi:type="dcterms:W3CDTF">2024-04-05T12:11:40Z</dcterms:created>
  <dcterms:modified xsi:type="dcterms:W3CDTF">2024-04-08T11:46:56Z</dcterms:modified>
</cp:coreProperties>
</file>